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latin typeface="Times New Roman"/>
              </a:rPr>
              <a:t> 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latin typeface="Times New Roman"/>
              </a:rPr>
              <a:t> 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latin typeface="Times New Roman"/>
              </a:rPr>
              <a:t> 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B2EE86B-BC88-4941-8DD8-44D4CA17CE22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35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latin typeface="Arial"/>
              </a:rPr>
              <a:t>Provede se simulace -&gt; vypočítá validace</a:t>
            </a:r>
          </a:p>
        </p:txBody>
      </p:sp>
      <p:sp>
        <p:nvSpPr>
          <p:cNvPr id="303" name="CustomShape 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4113542-3697-4B20-BC72-4FF342E6EC7F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cs-CZ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01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560">
              <a:lnSpc>
                <a:spcPct val="100000"/>
              </a:lnSpc>
            </a:pPr>
            <a:r>
              <a:rPr lang="cs-CZ" sz="2000" b="0" strike="noStrike" spc="-1">
                <a:latin typeface="Arial"/>
              </a:rPr>
              <a:t>- parametrizace GA zásadně ovlivňuje kvalitu optimalizace.</a:t>
            </a:r>
          </a:p>
          <a:p>
            <a:pPr marL="216000" indent="-214560">
              <a:lnSpc>
                <a:spcPct val="100000"/>
              </a:lnSpc>
            </a:pPr>
            <a:r>
              <a:rPr lang="cs-CZ" sz="2000" b="0" strike="noStrike" spc="-1">
                <a:latin typeface="Arial"/>
              </a:rPr>
              <a:t>- Hgenerátor do určité míry eliminuje tuto zkutečnost, jak znázorňuje obrázek</a:t>
            </a:r>
          </a:p>
          <a:p>
            <a:pPr marL="216000" indent="-214560">
              <a:lnSpc>
                <a:spcPct val="100000"/>
              </a:lnSpc>
            </a:pPr>
            <a:r>
              <a:rPr lang="cs-CZ" sz="2000" b="0" strike="noStrike" spc="-1">
                <a:latin typeface="Arial"/>
              </a:rPr>
              <a:t>- Osa X reprezentuje dva klíčové genetické parametry. Popilation size a generation limit, které určují jak dlouho má algoritmus běžet</a:t>
            </a:r>
          </a:p>
          <a:p>
            <a:pPr marL="216000" indent="-214560">
              <a:lnSpc>
                <a:spcPct val="100000"/>
              </a:lnSpc>
            </a:pPr>
            <a:r>
              <a:rPr lang="cs-CZ" sz="2000" b="0" strike="noStrike" spc="-1">
                <a:latin typeface="Arial"/>
              </a:rPr>
              <a:t>- Na ose Y je RMSE, neboli hodnota fitnes funkce</a:t>
            </a:r>
          </a:p>
          <a:p>
            <a:pPr marL="216000" indent="-214560">
              <a:lnSpc>
                <a:spcPct val="100000"/>
              </a:lnSpc>
            </a:pPr>
            <a:r>
              <a:rPr lang="cs-CZ" sz="2000" b="0" strike="noStrike" spc="-1">
                <a:latin typeface="Arial"/>
              </a:rPr>
              <a:t>- Je evidentní, že Pgenerátor je náchylnější na kvalitu optimalizace </a:t>
            </a:r>
          </a:p>
        </p:txBody>
      </p:sp>
      <p:sp>
        <p:nvSpPr>
          <p:cNvPr id="305" name="CustomShape 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D2922DA-2D8E-4D35-9275-EC952048F5E1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32</a:t>
            </a:fld>
            <a:endParaRPr lang="cs-CZ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82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4560">
              <a:lnSpc>
                <a:spcPct val="100000"/>
              </a:lnSpc>
            </a:pPr>
            <a:r>
              <a:rPr lang="cs-CZ" sz="2000" b="0" strike="noStrike" spc="-1">
                <a:latin typeface="Arial"/>
              </a:rPr>
              <a:t>Pokud spustíme optimalizaci toho samého problému několikráte, tak Pgenerátor uvízne v lokálním minimu</a:t>
            </a:r>
          </a:p>
          <a:p>
            <a:pPr marL="216000" indent="-214560">
              <a:lnSpc>
                <a:spcPct val="100000"/>
              </a:lnSpc>
            </a:pPr>
            <a:r>
              <a:rPr lang="cs-CZ" sz="2000" b="0" strike="noStrike" spc="-1">
                <a:latin typeface="Arial"/>
              </a:rPr>
              <a:t>Zajímavé je, že ostatní ukazatele, které trasují průběh algoritmu jsou jiné, takže algoritmus se vždy snaží jít jinou cestou, ale uvízne v lokálním minimu</a:t>
            </a:r>
          </a:p>
        </p:txBody>
      </p:sp>
      <p:sp>
        <p:nvSpPr>
          <p:cNvPr id="307" name="CustomShape 2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74760FB-30FA-4012-BE12-D97360668831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34</a:t>
            </a:fld>
            <a:endParaRPr lang="cs-CZ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48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/>
          <p:nvPr/>
        </p:nvPicPr>
        <p:blipFill>
          <a:blip r:embed="rId3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080000" y="1800000"/>
            <a:ext cx="7734960" cy="212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b="1" strike="noStrike" cap="all" spc="-1">
                <a:solidFill>
                  <a:srgbClr val="000000"/>
                </a:solidFill>
                <a:latin typeface="Arial Black"/>
                <a:ea typeface="DejaVu Sans"/>
              </a:rPr>
              <a:t>Generování náhodných čísel pro optimalizaci srážko-odtokových procesů pomocí hydrologických dat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080000" y="4432680"/>
            <a:ext cx="7734960" cy="15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400" b="1" strike="noStrike" spc="-1">
                <a:solidFill>
                  <a:srgbClr val="767171"/>
                </a:solidFill>
                <a:latin typeface="Calibri"/>
                <a:ea typeface="DejaVu Sans"/>
              </a:rPr>
              <a:t>Fakulta elektrotechnická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400" b="1" strike="noStrike" spc="-1">
                <a:solidFill>
                  <a:srgbClr val="767171"/>
                </a:solidFill>
                <a:latin typeface="Calibri"/>
                <a:ea typeface="DejaVu Sans"/>
              </a:rPr>
              <a:t>České vysoké učení technické v Praze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Autor: 	</a:t>
            </a:r>
            <a:r>
              <a:rPr lang="cs-CZ" sz="2400" b="1" strike="noStrike" spc="188">
                <a:solidFill>
                  <a:srgbClr val="000000"/>
                </a:solidFill>
                <a:latin typeface="Calibri"/>
                <a:ea typeface="DejaVu Sans"/>
              </a:rPr>
              <a:t>Martin Chlumecký</a:t>
            </a:r>
            <a:r>
              <a:t/>
            </a:r>
            <a:br/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400" b="0" strike="noStrike" spc="-1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1080000" y="3849840"/>
            <a:ext cx="3235320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cs-CZ" sz="2800" b="1" strike="noStrike" spc="-1">
                <a:solidFill>
                  <a:srgbClr val="3B3838"/>
                </a:solidFill>
                <a:latin typeface="Calibri"/>
                <a:ea typeface="DejaVu Sans"/>
              </a:rPr>
              <a:t>Seminář strojového učení a modelování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23" name="Line 4"/>
          <p:cNvSpPr/>
          <p:nvPr/>
        </p:nvSpPr>
        <p:spPr>
          <a:xfrm>
            <a:off x="1155240" y="3749040"/>
            <a:ext cx="4987800" cy="360"/>
          </a:xfrm>
          <a:prstGeom prst="line">
            <a:avLst/>
          </a:prstGeom>
          <a:ln w="41400">
            <a:solidFill>
              <a:schemeClr val="bg2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Line 5"/>
          <p:cNvSpPr/>
          <p:nvPr/>
        </p:nvSpPr>
        <p:spPr>
          <a:xfrm>
            <a:off x="1155240" y="4233240"/>
            <a:ext cx="1961280" cy="360"/>
          </a:xfrm>
          <a:prstGeom prst="line">
            <a:avLst/>
          </a:prstGeom>
          <a:ln w="41400">
            <a:solidFill>
              <a:schemeClr val="bg2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6"/>
          <p:cNvSpPr/>
          <p:nvPr/>
        </p:nvSpPr>
        <p:spPr>
          <a:xfrm>
            <a:off x="7596336" y="6330240"/>
            <a:ext cx="1368152" cy="38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cs-CZ" sz="2400" b="1" spc="-1" dirty="0" smtClean="0">
                <a:solidFill>
                  <a:srgbClr val="3B3838"/>
                </a:solidFill>
                <a:latin typeface="Calibri"/>
              </a:rPr>
              <a:t>14 března 2019</a:t>
            </a: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Genetický Algoritmus a SAC-SMA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Chromozom</a:t>
            </a:r>
            <a:endParaRPr lang="cs-CZ" sz="28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uspořádané pole všech Sakramento parametrů</a:t>
            </a:r>
            <a:endParaRPr lang="cs-CZ" sz="20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jeden prvek se nazývá „gen“</a:t>
            </a:r>
            <a:endParaRPr lang="cs-CZ" sz="20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jeden gen reprezentuje jeden parametr modelu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Fitness funkce</a:t>
            </a:r>
            <a:endParaRPr lang="cs-CZ" sz="28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definuje kvalitu modelu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44DB9A98-835F-40AD-AA85-2B734D767EE7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10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pic>
        <p:nvPicPr>
          <p:cNvPr id="166" name="Picture 6"/>
          <p:cNvPicPr/>
          <p:nvPr/>
        </p:nvPicPr>
        <p:blipFill>
          <a:blip r:embed="rId3"/>
          <a:stretch/>
        </p:blipFill>
        <p:spPr>
          <a:xfrm>
            <a:off x="1611720" y="3708360"/>
            <a:ext cx="5588640" cy="98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GA Workflow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5C38060E-2154-45EB-8C6B-E2509688252C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11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pic>
        <p:nvPicPr>
          <p:cNvPr id="170" name="Picture 9"/>
          <p:cNvPicPr/>
          <p:nvPr/>
        </p:nvPicPr>
        <p:blipFill>
          <a:blip r:embed="rId3"/>
          <a:stretch/>
        </p:blipFill>
        <p:spPr>
          <a:xfrm>
            <a:off x="2040480" y="2214000"/>
            <a:ext cx="5145480" cy="405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504000" y="135864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Optimalizační Framework</a:t>
            </a:r>
            <a:endParaRPr lang="cs-CZ" sz="2800" b="0" strike="noStrike" spc="-1">
              <a:latin typeface="Arial"/>
            </a:endParaRPr>
          </a:p>
        </p:txBody>
      </p:sp>
      <p:pic>
        <p:nvPicPr>
          <p:cNvPr id="173" name="Picture 2"/>
          <p:cNvPicPr/>
          <p:nvPr/>
        </p:nvPicPr>
        <p:blipFill>
          <a:blip r:embed="rId3"/>
          <a:stretch/>
        </p:blipFill>
        <p:spPr>
          <a:xfrm>
            <a:off x="2259720" y="1884960"/>
            <a:ext cx="4855320" cy="478872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404EE80-A003-42F2-937E-8BE362CE3B24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12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5229360" y="4919760"/>
            <a:ext cx="1779480" cy="927000"/>
          </a:xfrm>
          <a:prstGeom prst="rect">
            <a:avLst/>
          </a:prstGeom>
          <a:noFill/>
          <a:ln w="3492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5891040" y="5410080"/>
            <a:ext cx="442800" cy="2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PRNG</a:t>
            </a:r>
            <a:endParaRPr lang="cs-CZ" sz="800" b="0" strike="noStrike" spc="-1">
              <a:latin typeface="Arial"/>
            </a:endParaRPr>
          </a:p>
        </p:txBody>
      </p:sp>
      <p:sp>
        <p:nvSpPr>
          <p:cNvPr id="177" name="CustomShape 5"/>
          <p:cNvSpPr/>
          <p:nvPr/>
        </p:nvSpPr>
        <p:spPr>
          <a:xfrm>
            <a:off x="3662280" y="1933560"/>
            <a:ext cx="3241440" cy="2027160"/>
          </a:xfrm>
          <a:prstGeom prst="rect">
            <a:avLst/>
          </a:prstGeom>
          <a:noFill/>
          <a:ln w="3492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502200" y="1506960"/>
            <a:ext cx="8370000" cy="6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Motivace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cs-CZ" sz="3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„Najít optimální kalibraci modelu za použití genetického algoritmu“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17A62DE4-C6F5-49E4-BEE4-8EF525DF9443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13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Problém č.1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Relevantnost modelové kalibrace</a:t>
            </a:r>
            <a:endParaRPr lang="cs-CZ" sz="2800" b="0" strike="noStrike" spc="-1">
              <a:latin typeface="Arial"/>
            </a:endParaRPr>
          </a:p>
          <a:p>
            <a:pPr marL="1143000" lvl="1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GA najde „nejlepší“ kalibraci modelu</a:t>
            </a:r>
            <a:endParaRPr lang="cs-CZ" sz="2400" b="0" strike="noStrike" spc="-1">
              <a:latin typeface="Arial"/>
            </a:endParaRPr>
          </a:p>
          <a:p>
            <a:pPr marL="1143000" lvl="1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avšak nalezené hodnoty parametrů jsou nepoužitelné</a:t>
            </a:r>
            <a:endParaRPr lang="cs-CZ" sz="2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Nerealistické hydrologické jevy</a:t>
            </a:r>
            <a:endParaRPr lang="cs-CZ" sz="2800" b="0" strike="noStrike" spc="-1">
              <a:latin typeface="Arial"/>
            </a:endParaRPr>
          </a:p>
          <a:p>
            <a:pPr marL="1143000" lvl="1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nerealistické průběhy evapotranspirace a UNIT-HG</a:t>
            </a:r>
            <a:endParaRPr lang="cs-CZ" sz="2400" b="0" strike="noStrike" spc="-1">
              <a:latin typeface="Arial"/>
            </a:endParaRPr>
          </a:p>
          <a:p>
            <a:pPr marL="1143000" lvl="1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navzdory dobré validaci modelu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466BD965-F634-4CF0-8FF6-8F65AE81CB0E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14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79"/>
          <p:cNvPicPr/>
          <p:nvPr/>
        </p:nvPicPr>
        <p:blipFill>
          <a:blip r:embed="rId2"/>
          <a:stretch/>
        </p:blipFill>
        <p:spPr>
          <a:xfrm>
            <a:off x="270000" y="2395440"/>
            <a:ext cx="8737560" cy="2924280"/>
          </a:xfrm>
          <a:prstGeom prst="rect">
            <a:avLst/>
          </a:prstGeom>
          <a:ln>
            <a:noFill/>
          </a:ln>
        </p:spPr>
      </p:pic>
      <p:pic>
        <p:nvPicPr>
          <p:cNvPr id="187" name="Picture 2"/>
          <p:cNvPicPr/>
          <p:nvPr/>
        </p:nvPicPr>
        <p:blipFill>
          <a:blip r:embed="rId3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Problém č.1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B6693AF4-9BFB-44F9-B642-71ABC87F7640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15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Problém č.2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Nemůžeme najít optimální kalibraci modelu </a:t>
            </a:r>
            <a:endParaRPr lang="cs-CZ" sz="28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optimalizace je NP-úplný problém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velký počet parametrů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prostor řešení je nekonečný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současné techniky často 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selhávají</a:t>
            </a:r>
            <a:endParaRPr lang="cs-CZ" sz="2400" spc="-1" dirty="0">
              <a:latin typeface="Arial"/>
            </a:endParaRPr>
          </a:p>
          <a:p>
            <a:pPr marL="1486080" lvl="2" indent="-341280"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16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závislé </a:t>
            </a:r>
            <a:r>
              <a:rPr lang="cs-CZ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na konkrétním povodí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E09D7FF5-CC42-4E5D-A3FD-18981EA13905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16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Naše řešení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Random Number Generator (RNG)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450FA9F6-F7C8-4E76-88D1-003D5934E3C6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17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RNG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softwarové nebo fyzické zařízení </a:t>
            </a:r>
            <a:endParaRPr lang="cs-CZ" sz="28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generující náhodné číselné řady </a:t>
            </a:r>
            <a:endParaRPr lang="cs-CZ" sz="2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využití</a:t>
            </a:r>
            <a:endParaRPr lang="cs-CZ" sz="28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šifrování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počítačové simulace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modelování</a:t>
            </a:r>
            <a:endParaRPr lang="cs-CZ" sz="2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druhy</a:t>
            </a:r>
            <a:endParaRPr lang="cs-CZ" sz="28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true random number generator (TRNG)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pseudo random number generator (PRNG) 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B9391680-67A1-4EFC-ABBE-F1F84175C07E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18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TRNG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přírodní jevy jsou ideální zdroje náhodnosti</a:t>
            </a:r>
            <a:endParaRPr lang="cs-CZ" sz="2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generováno z fyzikálních procesů 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elektrický či akustický šum</a:t>
            </a:r>
            <a:endParaRPr lang="cs-CZ" sz="20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tepelné</a:t>
            </a:r>
            <a:endParaRPr lang="cs-CZ" sz="20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kvantové</a:t>
            </a:r>
            <a:endParaRPr lang="cs-CZ" sz="20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nepředvídatelné</a:t>
            </a:r>
            <a:endParaRPr lang="cs-CZ" sz="2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normální rozložení</a:t>
            </a:r>
            <a:endParaRPr lang="cs-CZ" sz="2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Rychlost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– 16 Mbps</a:t>
            </a:r>
            <a:endParaRPr lang="cs-CZ" sz="20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cena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1.000 – 50.000 Kč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1CD74D3A-6B0E-4C1D-B92D-2ADA1780F2EC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19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502200" y="1506960"/>
            <a:ext cx="8370000" cy="6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latin typeface="Arial Black"/>
                <a:ea typeface="DejaVu Sans"/>
              </a:rPr>
              <a:t>Obsah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502200" y="2125080"/>
            <a:ext cx="4185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Úvod do hydrologie</a:t>
            </a:r>
            <a:endParaRPr lang="cs-CZ" sz="2400" b="0" strike="noStrike" spc="-1" dirty="0">
              <a:latin typeface="Arial"/>
            </a:endParaRPr>
          </a:p>
          <a:p>
            <a:pPr marL="984250" lvl="1" indent="-454025" defTabSz="985838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Calibri"/>
              <a:buChar char="̶"/>
            </a:pPr>
            <a:r>
              <a:rPr lang="cs-CZ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základní pojmy</a:t>
            </a:r>
            <a:endParaRPr lang="cs-CZ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Srážko-odtokový model</a:t>
            </a:r>
            <a:endParaRPr lang="cs-CZ" sz="2400" b="0" strike="noStrike" spc="-1" dirty="0">
              <a:latin typeface="Arial"/>
            </a:endParaRPr>
          </a:p>
          <a:p>
            <a:pPr marL="984250" lvl="1" indent="-454025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Calibri"/>
              <a:buChar char="̶"/>
            </a:pPr>
            <a:r>
              <a:rPr lang="cs-CZ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kalibrace Modelu</a:t>
            </a:r>
            <a:endParaRPr lang="cs-CZ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Optimalizace</a:t>
            </a:r>
            <a:endParaRPr lang="cs-CZ" sz="2400" b="0" strike="noStrike" spc="-1" dirty="0">
              <a:latin typeface="Arial"/>
            </a:endParaRPr>
          </a:p>
          <a:p>
            <a:pPr marL="984250" lvl="1" indent="-454025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Calibri"/>
              <a:buChar char="̶"/>
            </a:pPr>
            <a:r>
              <a:rPr lang="cs-CZ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genetický </a:t>
            </a:r>
            <a:r>
              <a:rPr lang="cs-CZ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algoritmus</a:t>
            </a:r>
            <a:endParaRPr lang="cs-CZ" b="0" strike="noStrike" spc="-1" dirty="0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3D56C3BF-2A26-4466-BB85-74804C1B33AD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2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4418364" y="2031840"/>
            <a:ext cx="4834156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Problémy</a:t>
            </a:r>
            <a:endParaRPr lang="cs-CZ" sz="2400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Generátory náhodných čísel </a:t>
            </a:r>
            <a:endParaRPr lang="cs-CZ" sz="2400" b="0" strike="noStrike" spc="-1" dirty="0">
              <a:latin typeface="Arial"/>
            </a:endParaRPr>
          </a:p>
          <a:p>
            <a:pPr marL="984250" lvl="1" indent="-454025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Calibri"/>
              <a:buChar char="̶"/>
            </a:pPr>
            <a:r>
              <a:rPr lang="cs-CZ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druhy</a:t>
            </a:r>
            <a:r>
              <a:rPr lang="cs-CZ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princip  </a:t>
            </a:r>
            <a:endParaRPr lang="cs-CZ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Generátory a hydrologická data</a:t>
            </a:r>
            <a:endParaRPr lang="cs-CZ" sz="2400" b="0" strike="noStrike" spc="-1" dirty="0">
              <a:latin typeface="Arial"/>
            </a:endParaRPr>
          </a:p>
          <a:p>
            <a:pPr marL="984250" lvl="1" indent="-454025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Calibri"/>
              <a:buChar char="̶"/>
            </a:pPr>
            <a:r>
              <a:rPr lang="cs-CZ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HRNG</a:t>
            </a:r>
            <a:r>
              <a:rPr lang="cs-CZ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validace</a:t>
            </a:r>
            <a:endParaRPr lang="cs-CZ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Implementace HRNG do GA</a:t>
            </a:r>
            <a:endParaRPr lang="cs-CZ" sz="2400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Výsledky</a:t>
            </a: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PRNG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2FC24BC1-8C55-44D4-A6E2-83C76768019B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20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rychlost 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25 Mreqs</a:t>
            </a:r>
            <a:endParaRPr lang="cs-CZ" sz="20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předvídatelné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periodicita</a:t>
            </a:r>
            <a:endParaRPr lang="cs-CZ" sz="2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rovnoměrné rozložení</a:t>
            </a:r>
            <a:endParaRPr lang="cs-CZ" sz="2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cena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11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LCG RNG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3B26B939-4ABC-4951-B08B-CE89FA8B98D1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21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Lineární Kongruentní Generátor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nejjednodušší</a:t>
            </a:r>
            <a:endParaRPr lang="cs-CZ" sz="20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Mersenne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Twister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Generator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s-CZ" sz="2000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rovnoměrné rozložení</a:t>
            </a:r>
            <a:endParaRPr lang="cs-CZ" sz="2400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cena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2400" b="0" strike="noStrike" spc="-1" dirty="0" err="1">
                <a:solidFill>
                  <a:srgbClr val="000000"/>
                </a:solidFill>
                <a:latin typeface="Consolas"/>
                <a:ea typeface="Times New Roman"/>
              </a:rPr>
              <a:t>X</a:t>
            </a:r>
            <a:r>
              <a:rPr lang="cs-CZ" sz="2400" b="0" strike="noStrike" spc="-1" baseline="-13000" dirty="0" err="1">
                <a:solidFill>
                  <a:srgbClr val="000000"/>
                </a:solidFill>
                <a:latin typeface="Consolas"/>
                <a:ea typeface="Times New Roman"/>
              </a:rPr>
              <a:t>n</a:t>
            </a:r>
            <a:r>
              <a:rPr lang="cs-CZ" sz="2400" b="0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 = (a X</a:t>
            </a:r>
            <a:r>
              <a:rPr lang="cs-CZ" sz="2400" b="0" strike="noStrike" spc="-1" baseline="-13000" dirty="0">
                <a:solidFill>
                  <a:srgbClr val="000000"/>
                </a:solidFill>
                <a:latin typeface="Consolas"/>
                <a:ea typeface="Times New Roman"/>
              </a:rPr>
              <a:t>n-1</a:t>
            </a:r>
            <a:r>
              <a:rPr lang="cs-CZ" sz="2400" b="0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 + c) </a:t>
            </a:r>
            <a:r>
              <a:rPr lang="cs-CZ" sz="2400" b="1" strike="noStrike" spc="-1" dirty="0" err="1">
                <a:solidFill>
                  <a:srgbClr val="000000"/>
                </a:solidFill>
                <a:latin typeface="Consolas"/>
                <a:ea typeface="Times New Roman"/>
              </a:rPr>
              <a:t>mod</a:t>
            </a:r>
            <a:r>
              <a:rPr lang="cs-CZ" sz="2400" b="0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 m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1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c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a </a:t>
            </a:r>
            <a:r>
              <a:rPr lang="cs-CZ" sz="2400" b="1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m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jsou nesoudělná čísla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a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cs-CZ" sz="2400" b="0" strike="noStrike" spc="-1" dirty="0">
                <a:solidFill>
                  <a:srgbClr val="000000"/>
                </a:solidFill>
                <a:latin typeface="Cambria Math"/>
                <a:ea typeface="Cambria Math"/>
              </a:rPr>
              <a:t>∈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{1, 2, ..., </a:t>
            </a:r>
            <a:r>
              <a:rPr lang="cs-CZ" sz="2400" b="1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m-1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}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1" strike="noStrike" spc="-1" dirty="0" smtClean="0">
                <a:solidFill>
                  <a:srgbClr val="000000"/>
                </a:solidFill>
                <a:latin typeface="Consolas"/>
                <a:ea typeface="Times New Roman"/>
              </a:rPr>
              <a:t>X</a:t>
            </a:r>
            <a:r>
              <a:rPr lang="cs-CZ" sz="1200" b="1" spc="-1" dirty="0">
                <a:solidFill>
                  <a:srgbClr val="000000"/>
                </a:solidFill>
                <a:latin typeface="Consolas"/>
                <a:ea typeface="Times New Roman"/>
              </a:rPr>
              <a:t>0</a:t>
            </a:r>
            <a:r>
              <a:rPr lang="cs-CZ" sz="2400" b="0" strike="noStrike" spc="-1" baseline="-13000" dirty="0" smtClean="0">
                <a:solidFill>
                  <a:srgbClr val="000000"/>
                </a:solidFill>
                <a:latin typeface="Consolas"/>
                <a:ea typeface="Times New Roman"/>
              </a:rPr>
              <a:t>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počáteční hodnota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LCG RNG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8A50EA42-1628-46C1-9901-F5786E2D04FA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22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Periodicita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vzniká konečným prostorem paměti počítače</a:t>
            </a:r>
            <a:endParaRPr lang="cs-CZ" sz="20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závislá na hodnotách m, a, c</a:t>
            </a:r>
            <a:endParaRPr lang="cs-CZ" sz="20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čím více požadavků na náhodná čísla tím větší pravděpodobnost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m = 11, a = 3, c = 4, X</a:t>
            </a:r>
            <a:r>
              <a:rPr lang="cs-CZ" sz="1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0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= 8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2400" b="0" strike="noStrike" spc="-1" dirty="0" err="1">
                <a:solidFill>
                  <a:srgbClr val="000000"/>
                </a:solidFill>
                <a:latin typeface="Consolas"/>
                <a:ea typeface="Times New Roman"/>
              </a:rPr>
              <a:t>X</a:t>
            </a:r>
            <a:r>
              <a:rPr lang="cs-CZ" sz="2400" b="0" strike="noStrike" spc="-1" baseline="-13000" dirty="0" err="1">
                <a:solidFill>
                  <a:srgbClr val="000000"/>
                </a:solidFill>
                <a:latin typeface="Consolas"/>
                <a:ea typeface="Times New Roman"/>
              </a:rPr>
              <a:t>n</a:t>
            </a:r>
            <a:r>
              <a:rPr lang="cs-CZ" sz="2400" b="0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 = (3 X</a:t>
            </a:r>
            <a:r>
              <a:rPr lang="cs-CZ" sz="2400" b="0" strike="noStrike" spc="-1" baseline="-13000" dirty="0">
                <a:solidFill>
                  <a:srgbClr val="000000"/>
                </a:solidFill>
                <a:latin typeface="Consolas"/>
                <a:ea typeface="Times New Roman"/>
              </a:rPr>
              <a:t>n-1</a:t>
            </a:r>
            <a:r>
              <a:rPr lang="cs-CZ" sz="2400" b="0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 + 4) </a:t>
            </a:r>
            <a:r>
              <a:rPr lang="cs-CZ" sz="2400" b="1" strike="noStrike" spc="-1" dirty="0" err="1">
                <a:solidFill>
                  <a:srgbClr val="000000"/>
                </a:solidFill>
                <a:latin typeface="Consolas"/>
                <a:ea typeface="Times New Roman"/>
              </a:rPr>
              <a:t>mod</a:t>
            </a:r>
            <a:r>
              <a:rPr lang="cs-CZ" sz="2400" b="0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 11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V: {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6, 0, 4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, 5, 8, 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6, 0, 4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, 5, 8, 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6, 0, 4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, 5, 8, 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6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, … } 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19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RNG v GA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Generátor náhodných čísel je jádrem GA</a:t>
            </a:r>
            <a:endParaRPr lang="cs-CZ" sz="28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odhaduje hodnoty parametrů v definovaných intervalech </a:t>
            </a:r>
            <a:endParaRPr lang="cs-CZ" sz="24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Kvalita RNG ovlivňuje kvalitu a rychlost optimalizace</a:t>
            </a:r>
            <a:endParaRPr lang="cs-CZ" sz="28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GA může uvíznout v lokálním minimu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GA může degenerovat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400" b="0" strike="noStrike" spc="-1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8C1E747F-FBFD-41A5-B0AD-B84B8C32BB38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23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23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HRNG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Hydrologická data jsou výborným zdrojem náhodných čísel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srážky, teploty, průtoky, ...</a:t>
            </a:r>
            <a:endParaRPr lang="cs-CZ" sz="20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normální rozložení</a:t>
            </a:r>
            <a:endParaRPr lang="cs-CZ" sz="20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asymptotická periodicita</a:t>
            </a:r>
            <a:endParaRPr lang="cs-CZ" sz="2000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Hydro-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Random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Number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Generator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(HRNG)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spc="-1" dirty="0">
                <a:solidFill>
                  <a:srgbClr val="000000"/>
                </a:solidFill>
                <a:latin typeface="Calibri"/>
                <a:ea typeface="DejaVu Sans"/>
              </a:rPr>
              <a:t>z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aložen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na LCG</a:t>
            </a:r>
            <a:endParaRPr lang="cs-CZ" sz="20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spc="-1" dirty="0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lang="cs-CZ" sz="20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áhodnost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určena hydrologickými daty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6910100-3DAD-4046-B7B2-30193151346E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24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pic>
        <p:nvPicPr>
          <p:cNvPr id="226" name="Obrázek 225"/>
          <p:cNvPicPr/>
          <p:nvPr/>
        </p:nvPicPr>
        <p:blipFill>
          <a:blip r:embed="rId3"/>
          <a:stretch/>
        </p:blipFill>
        <p:spPr>
          <a:xfrm>
            <a:off x="3092760" y="216000"/>
            <a:ext cx="5779440" cy="272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28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HRNG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cs-CZ" sz="2000" b="0" strike="noStrike" spc="-1" dirty="0" err="1">
                <a:solidFill>
                  <a:srgbClr val="000000"/>
                </a:solidFill>
                <a:latin typeface="Consolas"/>
                <a:ea typeface="DejaVu Sans"/>
              </a:rPr>
              <a:t>X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Consolas"/>
                <a:ea typeface="DejaVu Sans"/>
              </a:rPr>
              <a:t>n</a:t>
            </a:r>
            <a:r>
              <a:rPr lang="cs-CZ" sz="2000" b="0" strike="noStrike" spc="-1" dirty="0">
                <a:solidFill>
                  <a:srgbClr val="000000"/>
                </a:solidFill>
                <a:latin typeface="Consolas"/>
                <a:ea typeface="DejaVu Sans"/>
              </a:rPr>
              <a:t>= (a </a:t>
            </a:r>
            <a:r>
              <a:rPr lang="cs-CZ" sz="2000" b="1" strike="noStrike" spc="-1" dirty="0">
                <a:solidFill>
                  <a:srgbClr val="000000"/>
                </a:solidFill>
                <a:latin typeface="Consolas"/>
                <a:ea typeface="DejaVu Sans"/>
              </a:rPr>
              <a:t>f(t)</a:t>
            </a:r>
            <a:r>
              <a:rPr lang="cs-CZ" sz="2000" b="0" strike="noStrike" spc="-1" dirty="0">
                <a:solidFill>
                  <a:srgbClr val="000000"/>
                </a:solidFill>
                <a:latin typeface="Consolas"/>
                <a:ea typeface="DejaVu Sans"/>
              </a:rPr>
              <a:t>X</a:t>
            </a:r>
            <a:r>
              <a:rPr lang="cs-CZ" sz="1400" b="0" strike="noStrike" spc="-1" dirty="0">
                <a:solidFill>
                  <a:srgbClr val="000000"/>
                </a:solidFill>
                <a:latin typeface="Consolas"/>
                <a:ea typeface="DejaVu Sans"/>
              </a:rPr>
              <a:t>n−1</a:t>
            </a:r>
            <a:r>
              <a:rPr lang="cs-CZ" sz="2000" b="0" strike="noStrike" spc="-1" dirty="0">
                <a:solidFill>
                  <a:srgbClr val="000000"/>
                </a:solidFill>
                <a:latin typeface="Consolas"/>
                <a:ea typeface="DejaVu Sans"/>
              </a:rPr>
              <a:t> + c)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onsolas"/>
                <a:ea typeface="DejaVu Sans"/>
              </a:rPr>
              <a:t>mod</a:t>
            </a:r>
            <a:r>
              <a:rPr lang="cs-CZ" sz="2000" b="0" strike="noStrike" spc="-1" dirty="0">
                <a:solidFill>
                  <a:srgbClr val="000000"/>
                </a:solidFill>
                <a:latin typeface="Consolas"/>
                <a:ea typeface="DejaVu Sans"/>
              </a:rPr>
              <a:t> m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cs-CZ" sz="2000" b="1" strike="noStrike" spc="-1" dirty="0">
                <a:solidFill>
                  <a:srgbClr val="000000"/>
                </a:solidFill>
                <a:latin typeface="Consolas"/>
                <a:ea typeface="DejaVu Sans"/>
              </a:rPr>
              <a:t>f(t)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vrací skalár z časové řady hydrologických dat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c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a </a:t>
            </a:r>
            <a:r>
              <a:rPr lang="cs-CZ" sz="2000" b="1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m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jsou nesoudělná čísla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cs-CZ" sz="2000" b="0" strike="noStrike" spc="-1" dirty="0">
                <a:solidFill>
                  <a:srgbClr val="000000"/>
                </a:solidFill>
                <a:latin typeface="Cambria Math"/>
                <a:ea typeface="Cambria Math"/>
              </a:rPr>
              <a:t>∈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{1, 2, ..., </a:t>
            </a:r>
            <a:r>
              <a:rPr lang="cs-CZ" sz="2000" b="1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m-1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}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X</a:t>
            </a:r>
            <a:r>
              <a:rPr lang="cs-CZ" sz="1400" b="1" strike="noStrike" spc="-1" dirty="0">
                <a:solidFill>
                  <a:srgbClr val="000000"/>
                </a:solidFill>
                <a:latin typeface="Consolas"/>
                <a:ea typeface="Times New Roman"/>
              </a:rPr>
              <a:t>0</a:t>
            </a:r>
            <a:r>
              <a:rPr lang="cs-CZ" sz="2000" b="0" strike="noStrike" spc="-1" baseline="-13000" dirty="0">
                <a:solidFill>
                  <a:srgbClr val="000000"/>
                </a:solidFill>
                <a:latin typeface="Consolas"/>
                <a:ea typeface="Times New Roman"/>
              </a:rPr>
              <a:t>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počáteční hodnota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m = 11, a = 3, c = 4, X</a:t>
            </a:r>
            <a:r>
              <a:rPr lang="cs-CZ" sz="14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0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 = 8, S = (8, 7, 7, 6, 5, 4, 3, 3, 3, 2, 2, 2, 2, 2, 2, 3) 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V: {9, 6, 9, 1, 8, 1, 2, 0, 4, 6, 7, 2, 5, 1, 10, 6, ....}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B4F7CAAB-5023-49F6-BBF5-EE6514A12DB9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25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32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HRNG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5829FDE-4A0C-43E0-B07E-DB3AA862D047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26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pic>
        <p:nvPicPr>
          <p:cNvPr id="234" name="Obrázek 233"/>
          <p:cNvPicPr/>
          <p:nvPr/>
        </p:nvPicPr>
        <p:blipFill>
          <a:blip r:embed="rId3"/>
          <a:stretch/>
        </p:blipFill>
        <p:spPr>
          <a:xfrm>
            <a:off x="3384000" y="119880"/>
            <a:ext cx="5674680" cy="2903040"/>
          </a:xfrm>
          <a:prstGeom prst="rect">
            <a:avLst/>
          </a:prstGeom>
          <a:ln>
            <a:noFill/>
          </a:ln>
        </p:spPr>
      </p:pic>
      <p:sp>
        <p:nvSpPr>
          <p:cNvPr id="235" name="CustomShape 3"/>
          <p:cNvSpPr/>
          <p:nvPr/>
        </p:nvSpPr>
        <p:spPr>
          <a:xfrm>
            <a:off x="3600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717"/>
              </a:spcBef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lang="cs-CZ" sz="18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215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000000"/>
                </a:solidFill>
                <a:latin typeface="Consolas"/>
                <a:ea typeface="DejaVu Sans"/>
              </a:rPr>
              <a:t>f(t)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ovlivní distribuční funkci RNG</a:t>
            </a:r>
            <a:endParaRPr lang="cs-CZ" sz="20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transformace pomocí</a:t>
            </a:r>
            <a:r>
              <a:t/>
            </a:r>
            <a:br/>
            <a:r>
              <a:rPr lang="cs-CZ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Box-Muller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algoritmu</a:t>
            </a:r>
            <a:endParaRPr lang="cs-CZ" sz="2000" b="0" strike="noStrike" spc="-1">
              <a:latin typeface="Arial"/>
            </a:endParaRPr>
          </a:p>
        </p:txBody>
      </p:sp>
      <p:pic>
        <p:nvPicPr>
          <p:cNvPr id="236" name="Obrázek 235"/>
          <p:cNvPicPr/>
          <p:nvPr/>
        </p:nvPicPr>
        <p:blipFill>
          <a:blip r:embed="rId4"/>
          <a:stretch/>
        </p:blipFill>
        <p:spPr>
          <a:xfrm>
            <a:off x="3240000" y="3600000"/>
            <a:ext cx="5893560" cy="320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38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Validace HRNG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Asymptotická složitost je O(1)</a:t>
            </a:r>
            <a:endParaRPr lang="cs-CZ" sz="28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spc="-1" dirty="0">
                <a:solidFill>
                  <a:srgbClr val="000000"/>
                </a:solidFill>
                <a:latin typeface="Calibri"/>
                <a:ea typeface="DejaVu Sans"/>
              </a:rPr>
              <a:t>z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aloženo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na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Mersenne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Twister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Generator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O(1)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Box-Muller transformace – O(1)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spc="-1" dirty="0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kryté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velké konstanty</a:t>
            </a:r>
            <a:endParaRPr lang="cs-CZ" sz="2400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Rychlost</a:t>
            </a:r>
            <a:endParaRPr lang="cs-CZ" sz="28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Mersenne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Twister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Generator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ccs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25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Mreqs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HRNG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ccs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7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Mreqs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400" b="0" strike="noStrike" spc="-1" dirty="0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5B8918EE-FEB6-4C52-9204-5BAAF3BBEA0D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27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42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Validace HRNG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Diehard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testy</a:t>
            </a:r>
            <a:endParaRPr lang="cs-CZ" sz="28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spc="-1" dirty="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estováno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na 3.10</a:t>
            </a:r>
            <a:r>
              <a:rPr lang="cs-CZ" sz="2400" b="0" strike="noStrike" spc="-1" baseline="30000" dirty="0">
                <a:solidFill>
                  <a:srgbClr val="000000"/>
                </a:solidFill>
                <a:latin typeface="Calibri"/>
                <a:ea typeface="DejaVu Sans"/>
              </a:rPr>
              <a:t>7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náhodných číslech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Chi-squared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Test</a:t>
            </a:r>
            <a:endParaRPr lang="cs-CZ" sz="28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validace normální rozložení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σ</a:t>
            </a:r>
            <a:r>
              <a:rPr lang="cs-CZ" sz="2400" b="0" strike="noStrike" spc="-1" baseline="30000" dirty="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= 1,3 a μ = 0,5 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400" b="0" strike="noStrike" spc="-1" dirty="0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1AEAE246-0DBA-4B71-A138-7600B2783236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28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pic>
        <p:nvPicPr>
          <p:cNvPr id="245" name="Obrázek 244"/>
          <p:cNvPicPr/>
          <p:nvPr/>
        </p:nvPicPr>
        <p:blipFill>
          <a:blip r:embed="rId3"/>
          <a:stretch/>
        </p:blipFill>
        <p:spPr>
          <a:xfrm>
            <a:off x="1244520" y="3116520"/>
            <a:ext cx="7275600" cy="112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HRNG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Hydro-random number generator (HRNG)</a:t>
            </a:r>
            <a:endParaRPr lang="cs-CZ" sz="32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vychází z PRNG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náhodnost je dána hydrologickými daty 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normální rozložení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9A1C9E8A-3826-478A-B775-1C5550B04785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29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pic>
        <p:nvPicPr>
          <p:cNvPr id="250" name="Picture 1"/>
          <p:cNvPicPr/>
          <p:nvPr/>
        </p:nvPicPr>
        <p:blipFill>
          <a:blip r:embed="rId3"/>
          <a:stretch/>
        </p:blipFill>
        <p:spPr>
          <a:xfrm>
            <a:off x="1969200" y="4165560"/>
            <a:ext cx="5436360" cy="205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502200" y="1506960"/>
            <a:ext cx="8370000" cy="6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Úvod do Hydrologie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04608204-4E0A-4549-9E6F-4302B66C38A7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3</a:t>
            </a:fld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spc="-1" dirty="0" smtClean="0">
                <a:solidFill>
                  <a:srgbClr val="7F7F7F"/>
                </a:solidFill>
                <a:latin typeface="Calibri"/>
                <a:ea typeface="Calibri"/>
              </a:rPr>
              <a:t>Strana</a:t>
            </a:r>
            <a:endParaRPr lang="cs-CZ" sz="1200" b="0" strike="noStrike" spc="-1" dirty="0"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502200" y="2022120"/>
            <a:ext cx="8370000" cy="456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Hydrologie je věda zabývající se</a:t>
            </a:r>
            <a:endParaRPr lang="cs-CZ" sz="2000" b="0" strike="noStrike" spc="-1" dirty="0">
              <a:latin typeface="Arial"/>
            </a:endParaRPr>
          </a:p>
          <a:p>
            <a:pPr marL="864000" lvl="1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pohybem, distribucí, kvalitou, atd. vody na Zemi.</a:t>
            </a:r>
            <a:endParaRPr lang="cs-CZ" sz="20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Hydrodynamika</a:t>
            </a:r>
            <a:endParaRPr lang="cs-CZ" sz="2000" b="0" strike="noStrike" spc="-1" dirty="0">
              <a:latin typeface="Arial"/>
            </a:endParaRPr>
          </a:p>
          <a:p>
            <a:pPr marL="864000" lvl="1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odvětím hydrologie pro analýzu dynamičnosti vodních toků a nádrží</a:t>
            </a:r>
            <a:endParaRPr lang="cs-CZ" sz="200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Slovníček pojmů</a:t>
            </a:r>
            <a:endParaRPr lang="cs-CZ" sz="2000" b="0" strike="noStrike" spc="-1" dirty="0">
              <a:latin typeface="Arial"/>
            </a:endParaRPr>
          </a:p>
          <a:p>
            <a:pPr marL="864000" lvl="1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povodí, srážky, odtok, evaporace, transpirace, evapotranspirace</a:t>
            </a:r>
            <a:endParaRPr lang="cs-CZ" sz="200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Hydrologické modely</a:t>
            </a:r>
            <a:endParaRPr lang="cs-CZ" sz="2000" b="0" strike="noStrike" spc="-1" dirty="0">
              <a:latin typeface="Arial"/>
            </a:endParaRPr>
          </a:p>
          <a:p>
            <a:pPr marL="864000" lvl="1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zjednodušený popis reality</a:t>
            </a:r>
            <a:endParaRPr lang="cs-CZ" sz="2000" b="0" strike="noStrike" spc="-1" dirty="0">
              <a:latin typeface="Arial"/>
            </a:endParaRPr>
          </a:p>
          <a:p>
            <a:pPr marL="864000" lvl="1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našem případě srážko-odtokové procesy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Optimalizační Framework</a:t>
            </a:r>
            <a:endParaRPr lang="cs-CZ" sz="2800" b="0" strike="noStrike" spc="-1">
              <a:latin typeface="Arial"/>
            </a:endParaRPr>
          </a:p>
        </p:txBody>
      </p:sp>
      <p:pic>
        <p:nvPicPr>
          <p:cNvPr id="253" name="Picture 2"/>
          <p:cNvPicPr/>
          <p:nvPr/>
        </p:nvPicPr>
        <p:blipFill>
          <a:blip r:embed="rId3"/>
          <a:stretch/>
        </p:blipFill>
        <p:spPr>
          <a:xfrm>
            <a:off x="2259720" y="2021400"/>
            <a:ext cx="4855320" cy="4788720"/>
          </a:xfrm>
          <a:prstGeom prst="rect">
            <a:avLst/>
          </a:prstGeom>
          <a:ln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E0496181-FE40-4E13-9981-0A9A80BEEC66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30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5688000" y="5400000"/>
            <a:ext cx="862920" cy="502920"/>
          </a:xfrm>
          <a:prstGeom prst="rect">
            <a:avLst/>
          </a:prstGeom>
          <a:noFill/>
          <a:ln w="3492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4"/>
          <p:cNvSpPr/>
          <p:nvPr/>
        </p:nvSpPr>
        <p:spPr>
          <a:xfrm>
            <a:off x="5891040" y="5410080"/>
            <a:ext cx="442800" cy="2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PRNG</a:t>
            </a:r>
            <a:endParaRPr lang="cs-CZ" sz="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58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Výsledky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Senzitivní analýza GA</a:t>
            </a:r>
            <a:endParaRPr lang="cs-CZ" sz="32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Rychlost optimalizace</a:t>
            </a:r>
            <a:endParaRPr lang="cs-CZ" sz="32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SAC-SMA výsledky</a:t>
            </a:r>
            <a:endParaRPr lang="cs-CZ" sz="32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Spojitá funkce pro ET a UNIT-HG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1B0CE4CE-0DF6-4F0E-9543-C82555AB7538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31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"/>
          <p:cNvPicPr/>
          <p:nvPr/>
        </p:nvPicPr>
        <p:blipFill>
          <a:blip r:embed="rId3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62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Senzitivní analýza GA</a:t>
            </a:r>
            <a:endParaRPr lang="cs-CZ" sz="2800" b="0" strike="noStrike" spc="-1">
              <a:latin typeface="Arial"/>
            </a:endParaRPr>
          </a:p>
        </p:txBody>
      </p:sp>
      <p:pic>
        <p:nvPicPr>
          <p:cNvPr id="263" name="Picture 2"/>
          <p:cNvPicPr/>
          <p:nvPr/>
        </p:nvPicPr>
        <p:blipFill>
          <a:blip r:embed="rId4"/>
          <a:stretch/>
        </p:blipFill>
        <p:spPr>
          <a:xfrm>
            <a:off x="2952000" y="3222000"/>
            <a:ext cx="6181200" cy="3269160"/>
          </a:xfrm>
          <a:prstGeom prst="rect">
            <a:avLst/>
          </a:prstGeom>
          <a:ln>
            <a:noFill/>
          </a:ln>
        </p:spPr>
      </p:pic>
      <p:sp>
        <p:nvSpPr>
          <p:cNvPr id="264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hodnoty parametrů GA ovlivňují kvalitu optimalizace</a:t>
            </a:r>
            <a:endParaRPr lang="cs-CZ" sz="18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HRNG může redukovat tento dopad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výhoda pro uživatele hydrology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	</a:t>
            </a: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rychlost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BAC02556-F49A-479D-9BD3-6E0152ECB289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32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Rychlost Optimalizace</a:t>
            </a:r>
            <a:endParaRPr lang="cs-CZ" sz="2800" b="0" strike="noStrike" spc="-1">
              <a:latin typeface="Arial"/>
            </a:endParaRPr>
          </a:p>
        </p:txBody>
      </p:sp>
      <p:pic>
        <p:nvPicPr>
          <p:cNvPr id="268" name="Picture 1"/>
          <p:cNvPicPr/>
          <p:nvPr/>
        </p:nvPicPr>
        <p:blipFill>
          <a:blip r:embed="rId3"/>
          <a:stretch/>
        </p:blipFill>
        <p:spPr>
          <a:xfrm>
            <a:off x="1346040" y="2879280"/>
            <a:ext cx="6670800" cy="3508920"/>
          </a:xfrm>
          <a:prstGeom prst="rect">
            <a:avLst/>
          </a:prstGeom>
          <a:ln>
            <a:noFill/>
          </a:ln>
        </p:spPr>
      </p:pic>
      <p:sp>
        <p:nvSpPr>
          <p:cNvPr id="269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PRNG potřebuje cca 90k iterací pro 5 mm</a:t>
            </a:r>
            <a:endParaRPr lang="cs-CZ" sz="2800" b="0" strike="noStrike" spc="-1">
              <a:latin typeface="Arial"/>
            </a:endParaRPr>
          </a:p>
          <a:p>
            <a:pPr marL="457200" indent="-4554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HRNG potřebuje cca 10k iterací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5B3384A4-AED5-48B3-B7E9-F21054B45D5C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33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/>
          <p:cNvPicPr/>
          <p:nvPr/>
        </p:nvPicPr>
        <p:blipFill>
          <a:blip r:embed="rId3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72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Několikanásobné Spuštění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PRNG snadněji uvízne v lokálním minimu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vždy vrací stejnou hodnou fitness funkce</a:t>
            </a:r>
            <a:endParaRPr lang="cs-CZ" sz="20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statistické informace o průběhu optimalizace jsou jiné</a:t>
            </a:r>
            <a:endParaRPr lang="cs-CZ" sz="20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GA zkouší i jiné cesty, ale uvízne</a:t>
            </a:r>
            <a:endParaRPr lang="cs-CZ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HRNG je schopné</a:t>
            </a:r>
            <a:r>
              <a:t/>
            </a:r>
            <a:br/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najít lepší řešení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4FA3932B-44F8-4599-AD6B-D6A07226811E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34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pic>
        <p:nvPicPr>
          <p:cNvPr id="275" name="Picture 1"/>
          <p:cNvPicPr/>
          <p:nvPr/>
        </p:nvPicPr>
        <p:blipFill>
          <a:blip r:embed="rId4"/>
          <a:stretch/>
        </p:blipFill>
        <p:spPr>
          <a:xfrm>
            <a:off x="3733920" y="3693240"/>
            <a:ext cx="5138280" cy="289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77" name="CustomShape 1"/>
          <p:cNvSpPr/>
          <p:nvPr/>
        </p:nvSpPr>
        <p:spPr>
          <a:xfrm>
            <a:off x="502200" y="1506960"/>
            <a:ext cx="83700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SAC-SMA</a:t>
            </a:r>
            <a:r>
              <a:t/>
            </a:r>
            <a:br/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Výsledky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C79962E2-F506-4304-A36D-783BD249E09F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35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pic>
        <p:nvPicPr>
          <p:cNvPr id="279" name="Picture 1"/>
          <p:cNvPicPr/>
          <p:nvPr/>
        </p:nvPicPr>
        <p:blipFill>
          <a:blip r:embed="rId3"/>
          <a:stretch/>
        </p:blipFill>
        <p:spPr>
          <a:xfrm>
            <a:off x="2575080" y="486000"/>
            <a:ext cx="6297120" cy="582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81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spc="-1" dirty="0" smtClean="0">
                <a:solidFill>
                  <a:srgbClr val="000000"/>
                </a:solidFill>
                <a:latin typeface="Arial Black"/>
                <a:ea typeface="DejaVu Sans"/>
              </a:rPr>
              <a:t>Spojité Funkce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9167FD44-1655-43DC-AB93-9473A9E79188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36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pic>
        <p:nvPicPr>
          <p:cNvPr id="283" name="Picture 1"/>
          <p:cNvPicPr/>
          <p:nvPr/>
        </p:nvPicPr>
        <p:blipFill>
          <a:blip r:embed="rId3"/>
          <a:stretch/>
        </p:blipFill>
        <p:spPr>
          <a:xfrm>
            <a:off x="502200" y="2022120"/>
            <a:ext cx="5579280" cy="2950560"/>
          </a:xfrm>
          <a:prstGeom prst="rect">
            <a:avLst/>
          </a:prstGeom>
          <a:ln>
            <a:noFill/>
          </a:ln>
        </p:spPr>
      </p:pic>
      <p:pic>
        <p:nvPicPr>
          <p:cNvPr id="284" name="Obrázek 283"/>
          <p:cNvPicPr/>
          <p:nvPr/>
        </p:nvPicPr>
        <p:blipFill>
          <a:blip r:embed="rId4"/>
          <a:stretch/>
        </p:blipFill>
        <p:spPr>
          <a:xfrm>
            <a:off x="4464000" y="4917600"/>
            <a:ext cx="2984400" cy="91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86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spc="-1" dirty="0">
                <a:solidFill>
                  <a:srgbClr val="000000"/>
                </a:solidFill>
                <a:latin typeface="Arial Black"/>
              </a:rPr>
              <a:t>Spojité Funkce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5053446-E577-486B-8F43-1CE39B0639A9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37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pic>
        <p:nvPicPr>
          <p:cNvPr id="288" name="Picture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8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02200" y="2022120"/>
            <a:ext cx="5579280" cy="2950560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reflection stA="0" endPos="65000" dist="50800" dir="5400000" sy="-100000" algn="bl" rotWithShape="0"/>
          </a:effectLst>
        </p:spPr>
      </p:pic>
      <p:pic>
        <p:nvPicPr>
          <p:cNvPr id="289" name="Picture 2"/>
          <p:cNvPicPr/>
          <p:nvPr/>
        </p:nvPicPr>
        <p:blipFill>
          <a:blip r:embed="rId5"/>
          <a:stretch/>
        </p:blipFill>
        <p:spPr>
          <a:xfrm>
            <a:off x="3144960" y="3498120"/>
            <a:ext cx="5579280" cy="2950560"/>
          </a:xfrm>
          <a:prstGeom prst="rect">
            <a:avLst/>
          </a:prstGeom>
          <a:ln>
            <a:noFill/>
          </a:ln>
        </p:spPr>
      </p:pic>
      <p:pic>
        <p:nvPicPr>
          <p:cNvPr id="290" name="Obrázek 289"/>
          <p:cNvPicPr/>
          <p:nvPr/>
        </p:nvPicPr>
        <p:blipFill>
          <a:blip r:embed="rId6"/>
          <a:stretch/>
        </p:blipFill>
        <p:spPr>
          <a:xfrm>
            <a:off x="4711320" y="2232000"/>
            <a:ext cx="3784680" cy="106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92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Shrnutí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502200" y="202212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HRNG může být použit pro automatickou kalibraci srážko-odtokového modelu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rychlejší optimalizační proces</a:t>
            </a:r>
            <a:endParaRPr lang="cs-CZ" sz="20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redukuje závislost kvality optimalizace na nastavení GA parametrů</a:t>
            </a:r>
            <a:endParaRPr lang="cs-CZ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API je stejné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snadná integrace do původních frameworků</a:t>
            </a:r>
            <a:endParaRPr lang="cs-CZ" sz="20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možné vyzkoušet i v nehydrologických úlohách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CA72BDD7-4AFF-4690-ABB0-1E0060891B9B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38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296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Shrnutí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502200" y="202212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HRNG může, ale nemusí najít lepší řešení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není to všelék na všechny hydrologické problémy</a:t>
            </a:r>
            <a:endParaRPr lang="cs-CZ" sz="20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přítomnost hydrologa je stále nutná</a:t>
            </a:r>
            <a:endParaRPr lang="cs-CZ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Distribuční funkce RNG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různé rozdělení může hrát roli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488D08A2-5D7E-4F0D-A720-8806E7359E8A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39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Srážko-Odtokový Model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502200" y="2022120"/>
            <a:ext cx="8370000" cy="456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Sacramento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Soil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Moisture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Accounting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Model (SAC-SMA)</a:t>
            </a:r>
            <a:endParaRPr lang="cs-CZ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Systém hypotetických nádrží</a:t>
            </a:r>
            <a:endParaRPr lang="cs-CZ" sz="24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Použití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ymbol"/>
              <a:buChar char=""/>
            </a:pPr>
            <a:r>
              <a:rPr lang="cs-CZ" sz="1600" spc="-1" dirty="0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lang="cs-CZ" sz="16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dhad </a:t>
            </a:r>
            <a:r>
              <a:rPr lang="cs-CZ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hydrologických parametrů</a:t>
            </a:r>
            <a:endParaRPr lang="cs-CZ" sz="16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ymbol"/>
              <a:buChar char=""/>
            </a:pPr>
            <a:r>
              <a:rPr lang="cs-CZ" sz="1600" spc="-1" dirty="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cs-CZ" sz="16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redikce </a:t>
            </a:r>
            <a:r>
              <a:rPr lang="cs-CZ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budoucího chování</a:t>
            </a:r>
            <a:endParaRPr lang="cs-CZ" sz="16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Parametry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cca </a:t>
            </a:r>
            <a:r>
              <a:rPr lang="cs-CZ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30</a:t>
            </a:r>
            <a:endParaRPr lang="cs-CZ" sz="18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Výstup modelu</a:t>
            </a:r>
            <a:endParaRPr lang="cs-CZ" sz="24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pc="-1" dirty="0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lang="cs-CZ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rážko-odtokové </a:t>
            </a:r>
            <a:r>
              <a:rPr lang="cs-CZ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komponenty</a:t>
            </a:r>
            <a:endParaRPr lang="cs-CZ" sz="1800" b="0" strike="noStrike" spc="-1" dirty="0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pc="-1" dirty="0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lang="cs-CZ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vapotranspirace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D573D1DA-468E-45C9-A879-8467DEE74AF3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4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pic>
        <p:nvPicPr>
          <p:cNvPr id="139" name="Picture 1"/>
          <p:cNvPicPr/>
          <p:nvPr/>
        </p:nvPicPr>
        <p:blipFill>
          <a:blip r:embed="rId3"/>
          <a:stretch/>
        </p:blipFill>
        <p:spPr>
          <a:xfrm>
            <a:off x="4636080" y="2816640"/>
            <a:ext cx="4236120" cy="367452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6231240" y="2864520"/>
            <a:ext cx="1200240" cy="319320"/>
          </a:xfrm>
          <a:prstGeom prst="rect">
            <a:avLst/>
          </a:prstGeom>
          <a:noFill/>
          <a:ln w="3492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5"/>
          <p:cNvSpPr/>
          <p:nvPr/>
        </p:nvSpPr>
        <p:spPr>
          <a:xfrm>
            <a:off x="7433280" y="6135480"/>
            <a:ext cx="1192680" cy="219600"/>
          </a:xfrm>
          <a:prstGeom prst="rect">
            <a:avLst/>
          </a:prstGeom>
          <a:noFill/>
          <a:ln w="3492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300" name="CustomShape 1"/>
          <p:cNvSpPr/>
          <p:nvPr/>
        </p:nvSpPr>
        <p:spPr>
          <a:xfrm>
            <a:off x="504000" y="2526120"/>
            <a:ext cx="8370000" cy="32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cs-CZ" sz="40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“Hydrologické modelování je více</a:t>
            </a:r>
            <a:r>
              <a:t/>
            </a:r>
            <a:br/>
            <a:r>
              <a:rPr lang="cs-CZ" sz="40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umění než vědou”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987EA600-63F9-4126-B1D4-651158521A84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40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Podpůrné Modely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SAC-SMA navržen pro Kalifornii</a:t>
            </a:r>
            <a:endParaRPr lang="cs-CZ" sz="2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SNOW17</a:t>
            </a:r>
            <a:endParaRPr lang="cs-CZ" sz="28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sněhový model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energetické rovnice pro tání a akumulaci sněhu</a:t>
            </a:r>
            <a:endParaRPr lang="cs-CZ" sz="24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Technika-Bold"/>
                <a:ea typeface="DejaVu Sans"/>
              </a:rPr>
              <a:t>UNIT-HG</a:t>
            </a:r>
            <a:endParaRPr lang="cs-CZ" sz="28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hypotetická odezva povodí</a:t>
            </a:r>
            <a:endParaRPr lang="cs-CZ" sz="24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vegetace, terén, ...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40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0E03F622-CF6C-44AE-9F5C-3C72F236D3A0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5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Sakramento Model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CE90C0C2-FD5E-4A6F-9F2F-459BF845BD45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6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  <p:pic>
        <p:nvPicPr>
          <p:cNvPr id="149" name="Picture 2"/>
          <p:cNvPicPr/>
          <p:nvPr/>
        </p:nvPicPr>
        <p:blipFill>
          <a:blip r:embed="rId3"/>
          <a:stretch/>
        </p:blipFill>
        <p:spPr>
          <a:xfrm>
            <a:off x="1983960" y="2022120"/>
            <a:ext cx="5406480" cy="431820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4143240" y="4182120"/>
            <a:ext cx="1236600" cy="673920"/>
          </a:xfrm>
          <a:prstGeom prst="rect">
            <a:avLst/>
          </a:prstGeom>
          <a:noFill/>
          <a:ln w="3492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/>
          <p:cNvPicPr/>
          <p:nvPr/>
        </p:nvPicPr>
        <p:blipFill>
          <a:blip r:embed="rId3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Kalibrace Modelu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Nastavení parametrů modelu</a:t>
            </a:r>
            <a:endParaRPr lang="cs-CZ" sz="26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včetně podmodelů – až 60 parametrů</a:t>
            </a:r>
            <a:endParaRPr lang="cs-CZ" sz="22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„</a:t>
            </a:r>
            <a:r>
              <a:rPr lang="cs-CZ" sz="2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modelování je více umění než věda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“</a:t>
            </a:r>
            <a:endParaRPr lang="cs-CZ" sz="22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Validace modelu</a:t>
            </a:r>
            <a:endParaRPr lang="cs-CZ" sz="26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určuje kvalitu kalibrace</a:t>
            </a:r>
            <a:endParaRPr lang="cs-CZ" sz="2200" b="0" strike="noStrike" spc="-1">
              <a:latin typeface="Arial"/>
            </a:endParaRPr>
          </a:p>
          <a:p>
            <a:pPr marL="1486080" lvl="2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čím menší odchylka, mezi pozorovanými a simulovanými průtoky, tím kvalitnější kalibrace, ALE!</a:t>
            </a:r>
            <a:endParaRPr lang="cs-CZ" sz="18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statistické indikátory</a:t>
            </a:r>
            <a:endParaRPr lang="cs-CZ" sz="2200" b="0" strike="noStrike" spc="-1">
              <a:latin typeface="Arial"/>
            </a:endParaRPr>
          </a:p>
          <a:p>
            <a:pPr marL="1486080" lvl="2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Root Mean Square Error</a:t>
            </a:r>
            <a:endParaRPr lang="cs-CZ" sz="1800" b="0" strike="noStrike" spc="-1">
              <a:latin typeface="Arial"/>
            </a:endParaRPr>
          </a:p>
          <a:p>
            <a:pPr marL="1486080" lvl="2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Coefficient of Efficiency (Nash–Sutcliffe)</a:t>
            </a:r>
            <a:endParaRPr lang="cs-CZ" sz="1800" b="0" strike="noStrike" spc="-1">
              <a:latin typeface="Arial"/>
            </a:endParaRPr>
          </a:p>
          <a:p>
            <a:pPr marL="1486080" lvl="2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Correlation Coefficient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2B36297E-07B0-41C0-9C83-471F7071B847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7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502200" y="1506960"/>
            <a:ext cx="8370000" cy="6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Optimalizace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931773A3-1BDB-4A34-B893-101C67C1FB3C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8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270000" y="270000"/>
            <a:ext cx="1768680" cy="86184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502200" y="1506960"/>
            <a:ext cx="8370000" cy="5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Genetický Algoritmus (GA)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502200" y="2125080"/>
            <a:ext cx="8370000" cy="446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5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Inspirován přírodními procesy</a:t>
            </a:r>
            <a:endParaRPr lang="cs-CZ" sz="25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Darwinova teorie přírodního výběru</a:t>
            </a:r>
            <a:endParaRPr lang="cs-CZ" sz="20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výběr, křížení, mutace, generace, populace</a:t>
            </a:r>
            <a:endParaRPr lang="cs-CZ" sz="20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5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Každý jedinec je kanditátem na řešení problému</a:t>
            </a:r>
            <a:endParaRPr lang="cs-CZ" sz="25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kóduje informace popisující řešení problému</a:t>
            </a:r>
            <a:endParaRPr lang="cs-CZ" sz="2000" b="0" strike="noStrike" spc="-1">
              <a:latin typeface="Arial"/>
            </a:endParaRPr>
          </a:p>
          <a:p>
            <a:pPr marL="1486080" lvl="2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chromozóm</a:t>
            </a:r>
            <a:endParaRPr lang="cs-CZ" sz="1600" b="0" strike="noStrike" spc="-1">
              <a:latin typeface="Arial"/>
            </a:endParaRPr>
          </a:p>
          <a:p>
            <a:pPr marL="1486080" lvl="2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fitness hodnota</a:t>
            </a:r>
            <a:endParaRPr lang="cs-CZ" sz="16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500" b="0" strike="noStrike" spc="-1">
                <a:solidFill>
                  <a:srgbClr val="000000"/>
                </a:solidFill>
                <a:latin typeface="Calibri"/>
                <a:ea typeface="DejaVu Sans"/>
              </a:rPr>
              <a:t>Fitness funkce určuje kvalitu řešení</a:t>
            </a:r>
            <a:endParaRPr lang="cs-CZ" sz="2500" b="0" strike="noStrike" spc="-1">
              <a:latin typeface="Arial"/>
            </a:endParaRPr>
          </a:p>
          <a:p>
            <a:pPr marL="1028880" lvl="1" indent="-341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̶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skalární veličina jejíž výpočet může zohledňovat více vstupů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3144960" y="6492960"/>
            <a:ext cx="3084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2E338429-AAF9-4339-AAD7-6D3E8E540F42}" type="slidenum"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9</a:t>
            </a:fld>
            <a:r>
              <a:rPr lang="cs-CZ" sz="1200" b="1" strike="noStrike" spc="-1">
                <a:solidFill>
                  <a:srgbClr val="000000"/>
                </a:solidFill>
                <a:latin typeface="Calibri"/>
                <a:ea typeface="Calibri"/>
              </a:rPr>
              <a:t> | </a:t>
            </a:r>
            <a:r>
              <a:rPr lang="cs-CZ" sz="1200" b="0" strike="noStrike" spc="-1">
                <a:solidFill>
                  <a:srgbClr val="7F7F7F"/>
                </a:solidFill>
                <a:latin typeface="Calibri"/>
                <a:ea typeface="Calibri"/>
              </a:rPr>
              <a:t>Page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</TotalTime>
  <Words>1236</Words>
  <Application>Microsoft Office PowerPoint</Application>
  <PresentationFormat>Předvádění na obrazovce (4:3)</PresentationFormat>
  <Paragraphs>303</Paragraphs>
  <Slides>40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40</vt:i4>
      </vt:variant>
    </vt:vector>
  </HeadingPairs>
  <TitlesOfParts>
    <vt:vector size="53" baseType="lpstr">
      <vt:lpstr>Arial</vt:lpstr>
      <vt:lpstr>Arial Black</vt:lpstr>
      <vt:lpstr>Calibri</vt:lpstr>
      <vt:lpstr>Cambria Math</vt:lpstr>
      <vt:lpstr>Consolas</vt:lpstr>
      <vt:lpstr>DejaVu Sans</vt:lpstr>
      <vt:lpstr>Symbol</vt:lpstr>
      <vt:lpstr>Technika-Bold</vt:lpstr>
      <vt:lpstr>Times New Roman</vt:lpstr>
      <vt:lpstr>Wingdings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SUBTITLE</dc:title>
  <dc:subject/>
  <dc:creator>Admin</dc:creator>
  <dc:description/>
  <cp:lastModifiedBy>Martin Holena</cp:lastModifiedBy>
  <cp:revision>212</cp:revision>
  <dcterms:created xsi:type="dcterms:W3CDTF">2018-11-06T12:56:47Z</dcterms:created>
  <dcterms:modified xsi:type="dcterms:W3CDTF">2019-03-14T13:00:36Z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37</vt:i4>
  </property>
</Properties>
</file>